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306" r:id="rId4"/>
    <p:sldId id="301" r:id="rId5"/>
    <p:sldId id="310" r:id="rId6"/>
    <p:sldId id="302" r:id="rId7"/>
    <p:sldId id="303" r:id="rId8"/>
    <p:sldId id="312" r:id="rId9"/>
    <p:sldId id="313" r:id="rId10"/>
    <p:sldId id="314" r:id="rId11"/>
    <p:sldId id="30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4" pos="1728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Place" initials="RP" lastIdx="3" clrIdx="0">
    <p:extLst>
      <p:ext uri="{19B8F6BF-5375-455C-9EA6-DF929625EA0E}">
        <p15:presenceInfo xmlns:p15="http://schemas.microsoft.com/office/powerpoint/2012/main" userId="S-1-5-21-521431358-254235584-1543857936-19224" providerId="AD"/>
      </p:ext>
    </p:extLst>
  </p:cmAuthor>
  <p:cmAuthor id="2" name="Scott R. LeCount" initials="SRL" lastIdx="0" clrIdx="1">
    <p:extLst>
      <p:ext uri="{19B8F6BF-5375-455C-9EA6-DF929625EA0E}">
        <p15:presenceInfo xmlns:p15="http://schemas.microsoft.com/office/powerpoint/2012/main" userId="S::SLeCount@mjinc.com::b8da9827-d2e9-456c-b267-22a9c437c6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71B49"/>
    <a:srgbClr val="E7B824"/>
    <a:srgbClr val="65A93F"/>
    <a:srgbClr val="005BBE"/>
    <a:srgbClr val="FFFFFF"/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22" y="72"/>
      </p:cViewPr>
      <p:guideLst>
        <p:guide orient="horz" pos="1008"/>
        <p:guide pos="1728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E1006F-9CAC-4F97-A430-8F22B3246CAC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C89271-F61E-4FAF-B396-F832C1703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2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4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3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9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3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5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1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9271-F61E-4FAF-B396-F832C1703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3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BD6C-07FC-40B2-ADAF-CBE421CD2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80C87-DA2B-49FC-BC19-E8F886D8D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F3F9-463A-4B68-8614-184E1CBF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DEC6-5B21-4710-9486-7A63145B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4AE02-C9B2-468D-8AF5-431B701C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6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75C1-EF75-4DDD-AF0D-D91C6AC4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304CD-FB64-427A-9792-5503CB516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A41C7-72C7-4111-B07F-B9A4A25E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3B969-7E3F-4584-A174-46112AF6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3AAA-BA99-4427-A178-7EDE00C4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38753-8D36-4924-A2C2-7BE3FD62B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61BDF-AF24-4093-8932-C8486CA0E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F1B4D-40AA-4337-9680-C19B389F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3B52C-4363-488A-BE46-41CE031C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4F56-9299-4B7C-81DF-B1249A63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28B7-D32C-4B96-869D-EDAFD741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4F4D-8BF6-48FD-AB54-53F6F6A0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ED97-A1F7-4863-B57E-244B93A4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85A37-AD11-490D-9927-6BFF756B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60D0-404A-476A-9A32-3AFDC624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8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F130-B612-4EDB-8EE1-CE31487B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1D786-3F95-4C35-9101-69450D95B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F8914-E932-4800-A9F9-1590D063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4B5C-2517-488E-B1BB-AB07F5B3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BE0B-7745-48F9-B8FC-EB53A8A7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5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C6C6-6A22-4F2C-9709-87A219C7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24058-DFB8-499F-82CF-0E928F7D4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58658-AAA3-4EA0-9D05-8E338D7A8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BB99-EFE5-4614-9500-B2339564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24CB1-FA63-4A2B-A13B-E303646E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5C590-3E40-4411-BB04-763D4A4E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0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8553-253A-451F-96C9-1D0C8E58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39F4E-4763-479F-953B-8D91878C0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991A5-D9D5-4265-BBCB-CF913E545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C1171-1215-4CA9-9D95-E6D5E2DC4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57B82-F9D5-4BD6-B1D1-3E9D2F6DA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A88FB-E691-48EB-A4C8-BC9E4F88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F2C86-E284-44DD-9187-85A130CB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47C7C-E581-481F-B717-44EAA7E7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9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B67E-057C-4270-A289-1E774374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D90D2-5062-4D0D-9456-12D028F5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1FA24-A42D-41CF-89C4-FB3B9D9F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288EC-E75D-4EBA-AE96-DBA84F45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6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3E90A-F315-4804-A465-F158C4C1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8287D-2285-4041-B917-F93FA6A1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F7163-E8B3-4467-9D74-60A09870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1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81D3-1A84-4A99-8737-6A8023C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05E1-960D-4FCB-B4A9-23AE52C3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9B656-ED95-48F7-8C44-3634D6B62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44F8D-5465-4B72-B7CB-B766DCE8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DDA5A-026E-44AB-B193-1829E84C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0F929-5B04-4D9E-B5B8-52260C0E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7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8C06-40B5-41EE-8678-A38DB86B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DD9D7-AE13-47D6-BA7B-74A7BD41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461E4-2A51-45A7-8AEC-04BB2FBCE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62C66-FED4-4EBE-AA1D-7EE5B51E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9483C-9D71-40D5-B9A3-CB3188CC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80688-C3AC-4CC0-8FE6-B7DAF779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A07DA-09E7-4453-A471-88295970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8E34B-B9B0-4EA3-9922-81770B668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998E-BDD3-4BAD-9341-364DE8B83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0C4B-288B-4239-8FB3-B8ECD7732B7B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5BAD-E7FD-4A0A-BBB0-BF2176392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A2A1-FCF1-4C6C-8E5E-B89424328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1DB0-A2D7-4C50-965E-26EB0976B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aryann.hayes@maine.gov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tacie.haskell@maine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obrien@mjinc.com" TargetMode="External"/><Relationship Id="rId5" Type="http://schemas.openxmlformats.org/officeDocument/2006/relationships/hyperlink" Target="mailto:slecount@mjinc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693AB-3DC5-4ECF-B74D-7C2607436602}"/>
              </a:ext>
            </a:extLst>
          </p:cNvPr>
          <p:cNvSpPr txBox="1"/>
          <p:nvPr/>
        </p:nvSpPr>
        <p:spPr>
          <a:xfrm>
            <a:off x="379280" y="1439000"/>
            <a:ext cx="7604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AVIATION SYSTEM PLAN </a:t>
            </a:r>
            <a:endParaRPr lang="en-US" sz="48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F45A5-4522-4D01-803D-94BD0C9B8F72}"/>
              </a:ext>
            </a:extLst>
          </p:cNvPr>
          <p:cNvSpPr/>
          <p:nvPr/>
        </p:nvSpPr>
        <p:spPr>
          <a:xfrm>
            <a:off x="0" y="5349875"/>
            <a:ext cx="12192000" cy="1508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A93F"/>
              </a:solidFill>
            </a:endParaRPr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5733298"/>
            <a:ext cx="4319154" cy="82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858A8E-4ED5-42B9-8DEE-A3A45E21E10D}"/>
              </a:ext>
            </a:extLst>
          </p:cNvPr>
          <p:cNvSpPr/>
          <p:nvPr/>
        </p:nvSpPr>
        <p:spPr>
          <a:xfrm>
            <a:off x="8362948" y="0"/>
            <a:ext cx="2843213" cy="5349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A93F"/>
              </a:solidFill>
            </a:endParaRPr>
          </a:p>
        </p:txBody>
      </p:sp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53E4AA99-35C3-457F-AD85-3FDED40A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12" y="1723796"/>
            <a:ext cx="2207684" cy="1655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455FD-F342-42CB-ABDB-195EF3D774F7}"/>
              </a:ext>
            </a:extLst>
          </p:cNvPr>
          <p:cNvSpPr txBox="1"/>
          <p:nvPr/>
        </p:nvSpPr>
        <p:spPr>
          <a:xfrm>
            <a:off x="545305" y="3170375"/>
            <a:ext cx="1104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October 9,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83CF33-C73E-4B34-8A52-ACD9F04CF23D}"/>
              </a:ext>
            </a:extLst>
          </p:cNvPr>
          <p:cNvSpPr txBox="1"/>
          <p:nvPr/>
        </p:nvSpPr>
        <p:spPr>
          <a:xfrm>
            <a:off x="541183" y="2647265"/>
            <a:ext cx="1104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Overview for Maine Aeronautical Advisory 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04814-376C-43A5-9BF7-134B0ABD8A20}"/>
              </a:ext>
            </a:extLst>
          </p:cNvPr>
          <p:cNvSpPr txBox="1"/>
          <p:nvPr/>
        </p:nvSpPr>
        <p:spPr>
          <a:xfrm>
            <a:off x="463794" y="1249125"/>
            <a:ext cx="1104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of the Maine State</a:t>
            </a:r>
          </a:p>
        </p:txBody>
      </p:sp>
    </p:spTree>
    <p:extLst>
      <p:ext uri="{BB962C8B-B14F-4D97-AF65-F5344CB8AC3E}">
        <p14:creationId xmlns:p14="http://schemas.microsoft.com/office/powerpoint/2010/main" val="39579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Preliminary Results/Data Snapshot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9BA8F-CC0E-41B3-A250-4F126591F1CA}"/>
              </a:ext>
            </a:extLst>
          </p:cNvPr>
          <p:cNvSpPr txBox="1"/>
          <p:nvPr/>
        </p:nvSpPr>
        <p:spPr>
          <a:xfrm>
            <a:off x="618563" y="1112990"/>
            <a:ext cx="11582962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 / Data Snapshot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Figures are Approximate/as Reported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*Some Clarifications/”Scrubbing” Required (Funding is Irregular/Nuanced)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762FB6-1F07-47A1-A17D-98F20921C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43729"/>
              </p:ext>
            </p:extLst>
          </p:nvPr>
        </p:nvGraphicFramePr>
        <p:xfrm>
          <a:off x="865814" y="2113335"/>
          <a:ext cx="10450844" cy="370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3557">
                  <a:extLst>
                    <a:ext uri="{9D8B030D-6E8A-4147-A177-3AD203B41FA5}">
                      <a16:colId xmlns:a16="http://schemas.microsoft.com/office/drawing/2014/main" val="33650251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52956334"/>
                    </a:ext>
                  </a:extLst>
                </a:gridCol>
                <a:gridCol w="1190172">
                  <a:extLst>
                    <a:ext uri="{9D8B030D-6E8A-4147-A177-3AD203B41FA5}">
                      <a16:colId xmlns:a16="http://schemas.microsoft.com/office/drawing/2014/main" val="2940083037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3158638751"/>
                    </a:ext>
                  </a:extLst>
                </a:gridCol>
                <a:gridCol w="1553029">
                  <a:extLst>
                    <a:ext uri="{9D8B030D-6E8A-4147-A177-3AD203B41FA5}">
                      <a16:colId xmlns:a16="http://schemas.microsoft.com/office/drawing/2014/main" val="929920017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246353829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15961131"/>
                    </a:ext>
                  </a:extLst>
                </a:gridCol>
                <a:gridCol w="1200201">
                  <a:extLst>
                    <a:ext uri="{9D8B030D-6E8A-4147-A177-3AD203B41FA5}">
                      <a16:colId xmlns:a16="http://schemas.microsoft.com/office/drawing/2014/main" val="30446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Non-AIP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Non-AIP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83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California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Nebraska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$4.0M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Georgia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Hampshire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$475K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70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Idaho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$946K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$149K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Mexico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$3.0M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$2.0M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3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Illinois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Oregon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$1.3M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3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Louisiana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$28.2M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South Carolina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$6.0M*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$6.0M*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8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Maryland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$400K*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$2.35*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$2.35*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Texas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$4.0M*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$4.0M*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3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Minnesota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70%-95%*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Virginia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$24M*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$24M*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5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$55OK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$2-4M*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Wyoming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$8.4M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$1.3M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18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Montana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$2.0M*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$$2.0M*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5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693AB-3DC5-4ECF-B74D-7C2607436602}"/>
              </a:ext>
            </a:extLst>
          </p:cNvPr>
          <p:cNvSpPr txBox="1"/>
          <p:nvPr/>
        </p:nvSpPr>
        <p:spPr>
          <a:xfrm>
            <a:off x="379280" y="300704"/>
            <a:ext cx="7604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  <a:endParaRPr lang="en-US" sz="48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F45A5-4522-4D01-803D-94BD0C9B8F72}"/>
              </a:ext>
            </a:extLst>
          </p:cNvPr>
          <p:cNvSpPr/>
          <p:nvPr/>
        </p:nvSpPr>
        <p:spPr>
          <a:xfrm>
            <a:off x="0" y="5349875"/>
            <a:ext cx="12192000" cy="1508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A93F"/>
              </a:solidFill>
            </a:endParaRPr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5733298"/>
            <a:ext cx="4319154" cy="82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858A8E-4ED5-42B9-8DEE-A3A45E21E10D}"/>
              </a:ext>
            </a:extLst>
          </p:cNvPr>
          <p:cNvSpPr/>
          <p:nvPr/>
        </p:nvSpPr>
        <p:spPr>
          <a:xfrm>
            <a:off x="8362948" y="1"/>
            <a:ext cx="2843213" cy="1963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A93F"/>
              </a:solidFill>
            </a:endParaRPr>
          </a:p>
        </p:txBody>
      </p:sp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53E4AA99-35C3-457F-AD85-3FDED40A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12" y="145251"/>
            <a:ext cx="2207684" cy="16557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2E5FAD-5079-4D62-A4AC-00EB805E386D}"/>
              </a:ext>
            </a:extLst>
          </p:cNvPr>
          <p:cNvSpPr/>
          <p:nvPr/>
        </p:nvSpPr>
        <p:spPr>
          <a:xfrm>
            <a:off x="535680" y="3165868"/>
            <a:ext cx="3428952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Contacts:</a:t>
            </a:r>
          </a:p>
          <a:p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Scott LeCount | </a:t>
            </a:r>
            <a:r>
              <a:rPr lang="en-US" sz="1500" dirty="0">
                <a:solidFill>
                  <a:schemeClr val="bg1"/>
                </a:solidFill>
              </a:rPr>
              <a:t>Presenter, Technical Lead</a:t>
            </a:r>
          </a:p>
          <a:p>
            <a:r>
              <a:rPr lang="en-US" sz="1500" dirty="0">
                <a:solidFill>
                  <a:schemeClr val="bg1"/>
                </a:solidFill>
              </a:rPr>
              <a:t>(607) 723-9421 x 2210</a:t>
            </a:r>
          </a:p>
          <a:p>
            <a:r>
              <a:rPr lang="en-US" sz="15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slecount@mjinc.com</a:t>
            </a:r>
            <a:endParaRPr lang="en-US" sz="1500" dirty="0">
              <a:solidFill>
                <a:schemeClr val="bg1"/>
              </a:solidFill>
            </a:endParaRPr>
          </a:p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Matthew O’Brien | </a:t>
            </a:r>
            <a:r>
              <a:rPr lang="en-US" sz="1500" dirty="0">
                <a:solidFill>
                  <a:schemeClr val="bg1"/>
                </a:solidFill>
              </a:rPr>
              <a:t>Project Manager</a:t>
            </a:r>
          </a:p>
          <a:p>
            <a:r>
              <a:rPr lang="en-US" sz="1500" dirty="0">
                <a:solidFill>
                  <a:schemeClr val="bg1"/>
                </a:solidFill>
              </a:rPr>
              <a:t>(603) 225-2978 x 1320</a:t>
            </a:r>
          </a:p>
          <a:p>
            <a:r>
              <a:rPr lang="en-US" sz="15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mobrien@mjinc.com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06E46F-A32B-44C7-A897-E6C408163FC1}"/>
              </a:ext>
            </a:extLst>
          </p:cNvPr>
          <p:cNvSpPr/>
          <p:nvPr/>
        </p:nvSpPr>
        <p:spPr>
          <a:xfrm>
            <a:off x="4205887" y="3632392"/>
            <a:ext cx="4820230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Stacie Haskell | </a:t>
            </a:r>
            <a:r>
              <a:rPr lang="en-US" sz="1500" dirty="0">
                <a:solidFill>
                  <a:schemeClr val="bg1"/>
                </a:solidFill>
              </a:rPr>
              <a:t>Aviation Planning &amp; Programming Manager</a:t>
            </a:r>
          </a:p>
          <a:p>
            <a:r>
              <a:rPr lang="en-US" sz="1500" dirty="0">
                <a:solidFill>
                  <a:schemeClr val="bg1"/>
                </a:solidFill>
              </a:rPr>
              <a:t>(207) 624-3243</a:t>
            </a:r>
          </a:p>
          <a:p>
            <a:r>
              <a:rPr lang="en-US" sz="15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stacie.haskell@maine.gov</a:t>
            </a:r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Mary Ann Hayes | </a:t>
            </a:r>
            <a:r>
              <a:rPr lang="en-US" sz="1500" dirty="0">
                <a:solidFill>
                  <a:schemeClr val="bg1"/>
                </a:solidFill>
              </a:rPr>
              <a:t>State Aviation Director</a:t>
            </a:r>
          </a:p>
          <a:p>
            <a:r>
              <a:rPr lang="en-US" sz="1500" dirty="0">
                <a:solidFill>
                  <a:schemeClr val="bg1"/>
                </a:solidFill>
              </a:rPr>
              <a:t>(207) 624-3239</a:t>
            </a:r>
          </a:p>
          <a:p>
            <a:r>
              <a:rPr lang="en-US" sz="15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Maryann.hayes@maine.gov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D4CAA9-222A-416C-9596-4DC1F4A7BB77}"/>
              </a:ext>
            </a:extLst>
          </p:cNvPr>
          <p:cNvSpPr/>
          <p:nvPr/>
        </p:nvSpPr>
        <p:spPr>
          <a:xfrm>
            <a:off x="9378710" y="3598922"/>
            <a:ext cx="2277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Project Email:</a:t>
            </a:r>
          </a:p>
          <a:p>
            <a:r>
              <a:rPr lang="en-US" sz="1500" dirty="0">
                <a:solidFill>
                  <a:schemeClr val="bg1"/>
                </a:solidFill>
              </a:rPr>
              <a:t>MESASP@mjinc.com</a:t>
            </a:r>
          </a:p>
        </p:txBody>
      </p:sp>
    </p:spTree>
    <p:extLst>
      <p:ext uri="{BB962C8B-B14F-4D97-AF65-F5344CB8AC3E}">
        <p14:creationId xmlns:p14="http://schemas.microsoft.com/office/powerpoint/2010/main" val="32697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Project Introduction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AC4994-9C21-4BC7-BDE5-24CDF8C8C10C}"/>
              </a:ext>
            </a:extLst>
          </p:cNvPr>
          <p:cNvSpPr txBox="1"/>
          <p:nvPr/>
        </p:nvSpPr>
        <p:spPr>
          <a:xfrm>
            <a:off x="621505" y="1137460"/>
            <a:ext cx="7326481" cy="664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Plan Project Overview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MaineDOT Goals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Scope of Work Highlights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Immediate Action Item - System Management Evaluation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0" lvl="1"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&amp; Outreach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Airport Surveys, Phone Interviews, Site Visits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Project Advisory Committee, First Meeting Timeframe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0" lvl="1"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Impact &amp; Benefits: Airport Profiles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0" lvl="1"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Timeline/Schedule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Immediate, Next 3 Months, 6+ Months  </a:t>
            </a:r>
          </a:p>
          <a:p>
            <a:pPr marL="0" lvl="1">
              <a:spcAft>
                <a:spcPts val="200"/>
              </a:spcAft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0" lvl="1"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Management Evaluation - Preliminary Results/Data Snapshot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Possibly share with Blue Ribbon Commission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1600" i="1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</p:txBody>
      </p:sp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7F43D033-3A25-4C15-BFC3-7916D07394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61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80" y="1122364"/>
            <a:ext cx="3136790" cy="4839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MaineDOT Key Goals for SASP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BBCE5F-FE59-42DE-AABB-DB321C7EE7B0}"/>
              </a:ext>
            </a:extLst>
          </p:cNvPr>
          <p:cNvSpPr txBox="1"/>
          <p:nvPr/>
        </p:nvSpPr>
        <p:spPr>
          <a:xfrm>
            <a:off x="621505" y="1122946"/>
            <a:ext cx="8547657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AutoNum type="arabicPeriod"/>
              <a:defRPr/>
            </a:pPr>
            <a:r>
              <a:rPr lang="en-US" sz="1600" dirty="0">
                <a:solidFill>
                  <a:srgbClr val="005BBE"/>
                </a:solidFill>
              </a:rPr>
              <a:t>Understand current and future potential aviation system contributions to meeting expressed societal needs sufficiently to inform the following question:  </a:t>
            </a:r>
            <a:r>
              <a:rPr lang="en-US" sz="1600" b="1" i="1" dirty="0">
                <a:solidFill>
                  <a:srgbClr val="005BBE"/>
                </a:solidFill>
              </a:rPr>
              <a:t>What compelling public value justifies what degree of state and federal investment toward what end?</a:t>
            </a: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endParaRPr lang="en-US" sz="1600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r>
              <a:rPr lang="en-US" sz="1600" dirty="0">
                <a:solidFill>
                  <a:srgbClr val="005BBE"/>
                </a:solidFill>
              </a:rPr>
              <a:t>Use realistic, fiscally constrained life-cycle analyses to foster the development of right-sized facilities affordable for sponsors and investment partners.</a:t>
            </a: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endParaRPr lang="en-US" sz="1600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r>
              <a:rPr lang="en-US" sz="1600" dirty="0">
                <a:solidFill>
                  <a:srgbClr val="005BBE"/>
                </a:solidFill>
              </a:rPr>
              <a:t>Identify and justify necessary and desirable system management functions, including who should perform them and how they should be financed.</a:t>
            </a: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endParaRPr lang="en-US" sz="1600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r>
              <a:rPr lang="en-US" sz="1600" dirty="0">
                <a:solidFill>
                  <a:srgbClr val="005BBE"/>
                </a:solidFill>
              </a:rPr>
              <a:t>Identify trends, gaps, opportunities and prioritized recommendations for nurturing key system components, including aviation workforce development.</a:t>
            </a: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endParaRPr lang="en-US" sz="1600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r>
              <a:rPr lang="en-US" sz="1600" dirty="0">
                <a:solidFill>
                  <a:srgbClr val="005BBE"/>
                </a:solidFill>
              </a:rPr>
              <a:t>Develop meaningful and practical metrics to track condition, utilization and performance of the airport system.</a:t>
            </a: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endParaRPr lang="en-US" sz="1600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r>
              <a:rPr lang="en-US" sz="1600" dirty="0">
                <a:solidFill>
                  <a:srgbClr val="005BBE"/>
                </a:solidFill>
              </a:rPr>
              <a:t>Recommend strategies to leverage public investments to generate private investments and public policies that support a safe and efficient airport system.</a:t>
            </a:r>
          </a:p>
        </p:txBody>
      </p:sp>
    </p:spTree>
    <p:extLst>
      <p:ext uri="{BB962C8B-B14F-4D97-AF65-F5344CB8AC3E}">
        <p14:creationId xmlns:p14="http://schemas.microsoft.com/office/powerpoint/2010/main" val="6541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Scope of Work Highlights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7FD88B-644E-4F55-B891-23200C47F7C0}"/>
              </a:ext>
            </a:extLst>
          </p:cNvPr>
          <p:cNvSpPr txBox="1"/>
          <p:nvPr/>
        </p:nvSpPr>
        <p:spPr>
          <a:xfrm>
            <a:off x="621505" y="1122946"/>
            <a:ext cx="8547657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Phases (August 2019 – November 2021)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Phase I  - baseline elements, exploratory work, and foundational analysis (complete Sept 2020)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Phase II - viability analysis, strategic positioning, economic impact, investor leveraging </a:t>
            </a:r>
          </a:p>
          <a:p>
            <a:pPr lvl="1">
              <a:spcAft>
                <a:spcPts val="200"/>
              </a:spcAft>
              <a:defRPr/>
            </a:pPr>
            <a:r>
              <a:rPr lang="en-US" sz="1600" dirty="0">
                <a:solidFill>
                  <a:srgbClr val="005BBE"/>
                </a:solidFill>
              </a:rPr>
              <a:t>	    (including public education and policy guidance elements of this system plan)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Tasks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Management Evaluation – Fast-Tracked for Blue Ribbon Commission Schedule</a:t>
            </a:r>
            <a:endParaRPr lang="en-US" sz="1400" b="1" i="1" dirty="0">
              <a:solidFill>
                <a:srgbClr val="005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5BBE"/>
                </a:solidFill>
              </a:rPr>
              <a:t>Strategic Planning Management &amp; Stakeholder Outreach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5BBE"/>
                </a:solidFill>
              </a:rPr>
              <a:t>Airport System Inventory/Data Collection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5BBE"/>
                </a:solidFill>
              </a:rPr>
              <a:t>Closer Examination of Statewide Aviation Activity, Trends, Forecasts (AC, Ops, PAX Svc. Overview)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5BBE"/>
                </a:solidFill>
              </a:rPr>
              <a:t>Airports, System Role, Geographic Reach &amp; Capability (Infra/Fac, Activity/Ops, Services)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5BBE"/>
                </a:solidFill>
              </a:rPr>
              <a:t>Washington County Regional Analysis</a:t>
            </a:r>
          </a:p>
          <a:p>
            <a:pPr>
              <a:spcAft>
                <a:spcPts val="200"/>
              </a:spcAft>
              <a:defRPr/>
            </a:pPr>
            <a:endParaRPr lang="en-US" sz="1600" i="1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5BBE"/>
                </a:solidFill>
              </a:rPr>
              <a:t>Inventory Data, Technical Memoranda, Summary Report (all driving to address 6 key goals)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5BBE"/>
                </a:solidFill>
              </a:rPr>
              <a:t>Phase II Scope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1600" i="1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96477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Communication &amp; Outreach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7FD88B-644E-4F55-B891-23200C47F7C0}"/>
              </a:ext>
            </a:extLst>
          </p:cNvPr>
          <p:cNvSpPr txBox="1"/>
          <p:nvPr/>
        </p:nvSpPr>
        <p:spPr>
          <a:xfrm>
            <a:off x="621505" y="1122946"/>
            <a:ext cx="854765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&amp; Phase II Effort</a:t>
            </a:r>
          </a:p>
          <a:p>
            <a:pPr>
              <a:spcAft>
                <a:spcPts val="200"/>
              </a:spcAft>
              <a:defRPr/>
            </a:pPr>
            <a:endParaRPr lang="en-US" sz="1600" b="1" dirty="0">
              <a:solidFill>
                <a:srgbClr val="005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MaineDOT/FAA &amp; Project Team Work Sessions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Review Findings, Issues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Prepare for PAC Meetings</a:t>
            </a:r>
          </a:p>
          <a:p>
            <a:pPr>
              <a:spcAft>
                <a:spcPts val="200"/>
              </a:spcAft>
              <a:defRPr/>
            </a:pPr>
            <a:endParaRPr lang="en-US" sz="1600" b="1" dirty="0">
              <a:solidFill>
                <a:srgbClr val="005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Advisory Committee (PAC)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Composition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Role – Strategic Advisors, Provide Direction to Project Team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Meetings – 2-3 During Phase I as Critical Milestones and Decision Points are Reached</a:t>
            </a:r>
          </a:p>
          <a:p>
            <a:pPr>
              <a:spcAft>
                <a:spcPts val="200"/>
              </a:spcAft>
              <a:defRPr/>
            </a:pPr>
            <a:endParaRPr lang="en-US" sz="1600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Airport Surveys, Phone Interviews, Site Visits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Agencies &amp; Groups (Regional Councils, Economic Development, MPOs)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BBE"/>
                </a:solidFill>
              </a:rPr>
              <a:t>Groups, Events (MAAB, Aviation Forum) – preferably AFTER preliminary analysis completed so that informed questions may be asked and answered</a:t>
            </a:r>
          </a:p>
        </p:txBody>
      </p:sp>
    </p:spTree>
    <p:extLst>
      <p:ext uri="{BB962C8B-B14F-4D97-AF65-F5344CB8AC3E}">
        <p14:creationId xmlns:p14="http://schemas.microsoft.com/office/powerpoint/2010/main" val="11514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High Priority/Immediate Action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B2154B-25E4-4652-9874-113B8E360C7B}"/>
              </a:ext>
            </a:extLst>
          </p:cNvPr>
          <p:cNvSpPr txBox="1"/>
          <p:nvPr/>
        </p:nvSpPr>
        <p:spPr>
          <a:xfrm>
            <a:off x="621505" y="1122946"/>
            <a:ext cx="854765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Management Evaluation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Fast-Tracked for Optimal Impact with Blue Ribbon Commission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1600" i="1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for Blue Ribbon Commission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Identify Asset Management Backlog and Limits of AIP/State/Local Resources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Funding Source Evaluation – Viable Programs for Maine Airports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Benchmarking Peer State Programs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Where is Maine Missing Opportunities? 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Operating Budget Optimization – Revenue Generation &amp; Expenses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spcAft>
                <a:spcPts val="200"/>
              </a:spcAft>
              <a:defRPr/>
            </a:pPr>
            <a:r>
              <a:rPr lang="en-US" sz="1600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NASAO Survey conducted September 2019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17 States Responded</a:t>
            </a:r>
          </a:p>
          <a:p>
            <a:pPr marL="0" lvl="1">
              <a:spcAft>
                <a:spcPts val="200"/>
              </a:spcAft>
              <a:defRPr/>
            </a:pPr>
            <a:endParaRPr lang="en-US" sz="1600" b="1" dirty="0">
              <a:solidFill>
                <a:srgbClr val="005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9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Timeline/Schedule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901252-93C9-4C60-AB97-FB38F4A2D8C5}"/>
              </a:ext>
            </a:extLst>
          </p:cNvPr>
          <p:cNvSpPr txBox="1"/>
          <p:nvPr/>
        </p:nvSpPr>
        <p:spPr>
          <a:xfrm>
            <a:off x="621505" y="1122946"/>
            <a:ext cx="10268917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I: August 2019 to September 2020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System Management Evaluation &amp; Report for Blue-Ribbon Commission</a:t>
            </a:r>
          </a:p>
          <a:p>
            <a:pPr>
              <a:spcAft>
                <a:spcPts val="200"/>
              </a:spcAft>
              <a:defRPr/>
            </a:pPr>
            <a:endParaRPr lang="en-US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Next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Data Collection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Strategic Planning Management &amp; Stakeholder Outreach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Aviation Activity &amp; Forecasts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Spring/Summer 2020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System Role, Capability &amp; Performance Metrics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Documentation &amp; Deliverables</a:t>
            </a:r>
          </a:p>
          <a:p>
            <a:pPr>
              <a:spcAft>
                <a:spcPts val="200"/>
              </a:spcAft>
              <a:defRPr/>
            </a:pPr>
            <a:endParaRPr lang="en-US" dirty="0">
              <a:solidFill>
                <a:srgbClr val="005BBE"/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II: Fall 2020 to November 2021</a:t>
            </a:r>
          </a:p>
        </p:txBody>
      </p:sp>
    </p:spTree>
    <p:extLst>
      <p:ext uri="{BB962C8B-B14F-4D97-AF65-F5344CB8AC3E}">
        <p14:creationId xmlns:p14="http://schemas.microsoft.com/office/powerpoint/2010/main" val="974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Preliminary Results/Data Snapshot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9BA8F-CC0E-41B3-A250-4F126591F1CA}"/>
              </a:ext>
            </a:extLst>
          </p:cNvPr>
          <p:cNvSpPr txBox="1"/>
          <p:nvPr/>
        </p:nvSpPr>
        <p:spPr>
          <a:xfrm>
            <a:off x="618563" y="1112990"/>
            <a:ext cx="11582962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NASAO Survey/NASAO Annual Conference: 34% Response Rate!</a:t>
            </a:r>
          </a:p>
          <a:p>
            <a:pPr>
              <a:spcAft>
                <a:spcPts val="200"/>
              </a:spcAft>
              <a:defRPr/>
            </a:pPr>
            <a:endParaRPr lang="en-US" b="1" dirty="0">
              <a:solidFill>
                <a:srgbClr val="005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 / Data Snapshot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Average FT/PT Aviation Staff: 17 FT, 0.8 PT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Engineers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Planners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Pilots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Safety/Inspectors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Average FT Other Division Staff: 1.25 FT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General Fund: 7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Other Fund (i.e. Roadways, Highways, All Modes): 4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Dedicated Aviation Fund: 5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Fuel Taxes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Sales/Use/Property Taxes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Aircraft Registration Fees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7A4DC9-C3CF-45B7-AF3F-CAA72AFBC6BC}"/>
              </a:ext>
            </a:extLst>
          </p:cNvPr>
          <p:cNvSpPr/>
          <p:nvPr/>
        </p:nvSpPr>
        <p:spPr>
          <a:xfrm>
            <a:off x="3043236" y="2310251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PMs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Directors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Grants Managers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Analysts/Technicians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590CDC-C9D5-435B-8430-85ACA8A4C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45553"/>
              </p:ext>
            </p:extLst>
          </p:nvPr>
        </p:nvGraphicFramePr>
        <p:xfrm>
          <a:off x="8584016" y="1262916"/>
          <a:ext cx="2932673" cy="370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9172">
                  <a:extLst>
                    <a:ext uri="{9D8B030D-6E8A-4147-A177-3AD203B41FA5}">
                      <a16:colId xmlns:a16="http://schemas.microsoft.com/office/drawing/2014/main" val="3365025169"/>
                    </a:ext>
                  </a:extLst>
                </a:gridCol>
                <a:gridCol w="1543501">
                  <a:extLst>
                    <a:ext uri="{9D8B030D-6E8A-4147-A177-3AD203B41FA5}">
                      <a16:colId xmlns:a16="http://schemas.microsoft.com/office/drawing/2014/main" val="29400830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Survey Respondents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83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Nebraska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Hampshire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70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Idaho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Mexico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3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Illinois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3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South Carolina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8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Maryland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3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Virginia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5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Wyoming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18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Montana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B0E2-D6BF-4AC2-AFBF-412F8A946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338E-B529-4211-B7C6-EDFF803A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AF24EC-1BF6-48C3-8F68-1D4ED965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FFF0B-46D4-4C0F-9371-AC85A53DC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59781-BD12-4EE7-969B-7C1118ACF5E8}"/>
              </a:ext>
            </a:extLst>
          </p:cNvPr>
          <p:cNvSpPr txBox="1"/>
          <p:nvPr/>
        </p:nvSpPr>
        <p:spPr>
          <a:xfrm>
            <a:off x="807245" y="3065036"/>
            <a:ext cx="697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F0CBFE-5720-4F32-BF6E-F9C7B8BD1CD5}"/>
              </a:ext>
            </a:extLst>
          </p:cNvPr>
          <p:cNvSpPr/>
          <p:nvPr/>
        </p:nvSpPr>
        <p:spPr>
          <a:xfrm>
            <a:off x="-9526" y="969844"/>
            <a:ext cx="12201525" cy="58881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7D4A2F-F04E-44DF-93AD-E1FC1A61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6237233"/>
            <a:ext cx="2462212" cy="469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544DAA-A470-4E99-80C0-89E2D498A7A5}"/>
              </a:ext>
            </a:extLst>
          </p:cNvPr>
          <p:cNvSpPr txBox="1"/>
          <p:nvPr/>
        </p:nvSpPr>
        <p:spPr>
          <a:xfrm>
            <a:off x="621505" y="138847"/>
            <a:ext cx="1104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Preliminary Results/Data Snapshot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194F8-908A-48B2-B228-04C426DF6011}"/>
              </a:ext>
            </a:extLst>
          </p:cNvPr>
          <p:cNvCxnSpPr/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38100">
            <a:solidFill>
              <a:srgbClr val="E7B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9BA8F-CC0E-41B3-A250-4F126591F1CA}"/>
              </a:ext>
            </a:extLst>
          </p:cNvPr>
          <p:cNvSpPr txBox="1"/>
          <p:nvPr/>
        </p:nvSpPr>
        <p:spPr>
          <a:xfrm>
            <a:off x="618563" y="1112990"/>
            <a:ext cx="11582962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005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 / Data Snapshot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Top Programs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Tie (16): 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Statewide AIP/CIP Development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Safety/Enforcement/Inspection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Sponsor Support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Grants/Funding (15)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Education/Training (11)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UAV Management/Education (10)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Aviation Services Directory (9)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Tie (8): 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Aircraft Registration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Pavement Management/Maintenance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Workforce Development</a:t>
            </a:r>
            <a:endParaRPr lang="en-US" b="1" dirty="0">
              <a:solidFill>
                <a:srgbClr val="005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61102-F21F-4985-BD17-41271577592D}"/>
              </a:ext>
            </a:extLst>
          </p:cNvPr>
          <p:cNvSpPr/>
          <p:nvPr/>
        </p:nvSpPr>
        <p:spPr>
          <a:xfrm>
            <a:off x="5696859" y="1108691"/>
            <a:ext cx="6096000" cy="39754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BBE"/>
              </a:solidFill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Contracted Services: $50,000-$2.3MM; Average $497,000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Pavement Inspection/Management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NAVAID Maintenance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UAS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Program Staff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Aeronautical Education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Economic Analysis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Wildlife Assessments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Emergency Services Training/Other Training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State Aircraft (11)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BBE"/>
                </a:solidFill>
              </a:rPr>
              <a:t>State Business, Public Safety/Law Enforcement, Environmental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11587</TotalTime>
  <Words>1014</Words>
  <Application>Microsoft Office PowerPoint</Application>
  <PresentationFormat>Widescreen</PresentationFormat>
  <Paragraphs>283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Place</dc:creator>
  <cp:lastModifiedBy>Hayes, MaryAnn</cp:lastModifiedBy>
  <cp:revision>253</cp:revision>
  <cp:lastPrinted>2019-04-08T19:01:33Z</cp:lastPrinted>
  <dcterms:created xsi:type="dcterms:W3CDTF">2019-04-03T14:52:25Z</dcterms:created>
  <dcterms:modified xsi:type="dcterms:W3CDTF">2019-10-04T20:09:44Z</dcterms:modified>
</cp:coreProperties>
</file>